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60" r:id="rId4"/>
    <p:sldId id="258" r:id="rId5"/>
    <p:sldId id="259" r:id="rId6"/>
    <p:sldId id="264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792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10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6773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018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6480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3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29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1162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88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03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15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539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0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91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27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03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B46B-4CCB-4749-8462-119EBCE21120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7D3A-91B6-48F3-8658-4091E730AB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7912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DDD1-C187-CC68-8CFF-0F8B53345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2598" y="139641"/>
            <a:ext cx="10486803" cy="1721905"/>
          </a:xfrm>
        </p:spPr>
        <p:txBody>
          <a:bodyPr/>
          <a:lstStyle/>
          <a:p>
            <a:r>
              <a:rPr lang="en-US" dirty="0"/>
              <a:t>Payment of bonus act ,1965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6E2148-847A-6596-8E12-BFF00F895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4561" y="2715834"/>
            <a:ext cx="9001462" cy="3278448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Dr. </a:t>
            </a:r>
            <a:r>
              <a:rPr lang="en-US" sz="2400" dirty="0" err="1"/>
              <a:t>Srinibash</a:t>
            </a:r>
            <a:r>
              <a:rPr lang="en-US" sz="2400" dirty="0"/>
              <a:t> Dash</a:t>
            </a:r>
          </a:p>
          <a:p>
            <a:pPr algn="ctr"/>
            <a:r>
              <a:rPr lang="en-US" sz="2400" dirty="0"/>
              <a:t>Associate Professor &amp; Head</a:t>
            </a:r>
          </a:p>
          <a:p>
            <a:pPr algn="ctr"/>
            <a:r>
              <a:rPr lang="en-US" sz="2400" dirty="0"/>
              <a:t>School of Management</a:t>
            </a:r>
          </a:p>
          <a:p>
            <a:pPr algn="ctr"/>
            <a:r>
              <a:rPr lang="en-US" sz="2400" dirty="0"/>
              <a:t>Gangadhar </a:t>
            </a:r>
            <a:r>
              <a:rPr lang="en-US" sz="2400" dirty="0" err="1"/>
              <a:t>Meher</a:t>
            </a:r>
            <a:r>
              <a:rPr lang="en-US" sz="2400" dirty="0"/>
              <a:t> University</a:t>
            </a:r>
            <a:endParaRPr lang="en-IN" sz="2400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D04A440B-E1F2-E3BF-EE21-F86CD24911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6B9F4751-F443-69C9-3C1F-2B56675BAA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48131" y="2304737"/>
            <a:ext cx="3552669" cy="3552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1AABD977-83F7-59EE-6A5B-03B1B7393C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AutoShape 14">
            <a:extLst>
              <a:ext uri="{FF2B5EF4-FFF2-40B4-BE49-F238E27FC236}">
                <a16:creationId xmlns:a16="http://schemas.microsoft.com/office/drawing/2014/main" id="{CE9CB396-9E28-2A3C-2315-175018AE4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064" name="Picture 16">
            <a:extLst>
              <a:ext uri="{FF2B5EF4-FFF2-40B4-BE49-F238E27FC236}">
                <a16:creationId xmlns:a16="http://schemas.microsoft.com/office/drawing/2014/main" id="{8848D308-1865-5DFF-0D95-77B31A12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77" y="2372758"/>
            <a:ext cx="4212236" cy="36659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315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4261A96-6854-FFE9-21F5-72EDBD93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18" y="314793"/>
            <a:ext cx="11032761" cy="6235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19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31187-31F5-5BAF-888D-DCE0E4245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1" cy="1326321"/>
          </a:xfrm>
        </p:spPr>
        <p:txBody>
          <a:bodyPr/>
          <a:lstStyle/>
          <a:p>
            <a:r>
              <a:rPr lang="en-US" dirty="0"/>
              <a:t>PAYMENT OF BONUS ACT,1965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B6FC7-6F8F-0DD1-5A03-B2222759F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97" y="1690688"/>
            <a:ext cx="10515600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Introduction :</a:t>
            </a:r>
          </a:p>
          <a:p>
            <a:pPr marL="0" indent="0">
              <a:buNone/>
            </a:pPr>
            <a:r>
              <a:rPr lang="en-US" sz="2600" dirty="0"/>
              <a:t>      </a:t>
            </a:r>
            <a:r>
              <a:rPr lang="en-US" sz="2200" dirty="0"/>
              <a:t>The Payment of Bonus Act,1965,provides a statutory obligation for employers to share the success of their business with employees by paying an annual bonus . The Act ensures equitable sharing of profits and fosters a sense of ownership among workers.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Objective :</a:t>
            </a:r>
          </a:p>
          <a:p>
            <a:pPr algn="just"/>
            <a:r>
              <a:rPr lang="en-US" sz="2400" dirty="0"/>
              <a:t> </a:t>
            </a:r>
            <a:r>
              <a:rPr lang="en-US" sz="2200" dirty="0"/>
              <a:t>To provide a reward to employees for their contribution  to the company’s success.</a:t>
            </a:r>
          </a:p>
          <a:p>
            <a:pPr algn="just"/>
            <a:r>
              <a:rPr lang="en-US" sz="2200" dirty="0"/>
              <a:t>  To establish a legal framework for paying bonuses based on profits or productivity. 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2734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34A8-C417-B16D-DFD0-1053E5F94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443" y="112735"/>
            <a:ext cx="10353761" cy="1326321"/>
          </a:xfrm>
        </p:spPr>
        <p:txBody>
          <a:bodyPr/>
          <a:lstStyle/>
          <a:p>
            <a:r>
              <a:rPr lang="en-US" dirty="0"/>
              <a:t>KEY PROVISIONS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14F76-33BF-A6FF-6E29-BB82F1D03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89" y="1439056"/>
            <a:ext cx="10488068" cy="46169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Payment :</a:t>
            </a:r>
          </a:p>
          <a:p>
            <a:r>
              <a:rPr lang="en-US" dirty="0"/>
              <a:t>Bonus must be paid within 8 months of the close of the accounting year.</a:t>
            </a:r>
          </a:p>
          <a:p>
            <a:r>
              <a:rPr lang="en-US" dirty="0"/>
              <a:t>Can be paid in cash or transferred electronically.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Forfeiture of bonus : </a:t>
            </a:r>
            <a:r>
              <a:rPr lang="en-US" dirty="0"/>
              <a:t>(employee not eligible )</a:t>
            </a:r>
          </a:p>
          <a:p>
            <a:r>
              <a:rPr lang="en-US" sz="2400" dirty="0"/>
              <a:t> </a:t>
            </a:r>
            <a:r>
              <a:rPr lang="en-US" dirty="0"/>
              <a:t>if they are dismissed for fraud.</a:t>
            </a:r>
          </a:p>
          <a:p>
            <a:r>
              <a:rPr lang="en-US" dirty="0"/>
              <a:t>If they engage in violent </a:t>
            </a:r>
            <a:r>
              <a:rPr lang="en-US" dirty="0" err="1"/>
              <a:t>behaviour</a:t>
            </a:r>
            <a:r>
              <a:rPr lang="en-US" dirty="0"/>
              <a:t>.</a:t>
            </a:r>
          </a:p>
          <a:p>
            <a:r>
              <a:rPr lang="en-US" dirty="0"/>
              <a:t>If they misappropriate or damage property of the employer.      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64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3704-1EED-E3B3-5DF3-B39A9785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700790"/>
            <a:ext cx="10353762" cy="545642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600" dirty="0"/>
              <a:t> Applicability :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400" dirty="0"/>
          </a:p>
          <a:p>
            <a:pPr algn="just"/>
            <a:r>
              <a:rPr lang="en-US" sz="2400" dirty="0"/>
              <a:t> </a:t>
            </a:r>
            <a:r>
              <a:rPr lang="en-US" sz="2200" dirty="0"/>
              <a:t>Applies to both public and private sectors but excludes charitable institutions.</a:t>
            </a:r>
          </a:p>
          <a:p>
            <a:pPr algn="just"/>
            <a:r>
              <a:rPr lang="en-US" sz="2200" dirty="0"/>
              <a:t>Not applicable to certain classes of employees, such as managerial staff.</a:t>
            </a:r>
          </a:p>
          <a:p>
            <a:pPr algn="just"/>
            <a:r>
              <a:rPr lang="en-US" sz="2200" dirty="0"/>
              <a:t>Applies to factories and establishments employing 20 or more workers.</a:t>
            </a:r>
          </a:p>
          <a:p>
            <a:pPr algn="just"/>
            <a:r>
              <a:rPr lang="en-US" sz="2200" dirty="0"/>
              <a:t>Covers employees earning up to Rs.21,000 per month (2015 amendment)</a:t>
            </a:r>
          </a:p>
          <a:p>
            <a:pPr algn="just"/>
            <a:r>
              <a:rPr lang="en-US" sz="2200" dirty="0"/>
              <a:t>Employees must have worked for at least 30 days in the year to qualify .</a:t>
            </a:r>
          </a:p>
          <a:p>
            <a:pPr algn="just"/>
            <a:endParaRPr lang="en-US" sz="2400" dirty="0"/>
          </a:p>
          <a:p>
            <a:pPr algn="just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207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0F23-F83A-8795-7310-D768813C0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14990"/>
            <a:ext cx="10353761" cy="1326321"/>
          </a:xfrm>
        </p:spPr>
        <p:txBody>
          <a:bodyPr/>
          <a:lstStyle/>
          <a:p>
            <a:r>
              <a:rPr lang="en-US" dirty="0"/>
              <a:t>CALCULATION OF BONUS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23A46-1E02-0A8A-69D0-05C343504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6" y="1526437"/>
            <a:ext cx="10353762" cy="461952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Calculation of Bonus  </a:t>
            </a:r>
          </a:p>
          <a:p>
            <a:r>
              <a:rPr lang="en-US" sz="2200" dirty="0"/>
              <a:t>Minimum Bonus - 8.33% of the employee’s salary</a:t>
            </a:r>
          </a:p>
          <a:p>
            <a:r>
              <a:rPr lang="en-US" sz="2200" dirty="0"/>
              <a:t>Maximum Bonus – 20% of the employee’s annual salary.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Bonus calculated Based on profits </a:t>
            </a:r>
          </a:p>
          <a:p>
            <a:r>
              <a:rPr lang="en-US" sz="2400" dirty="0"/>
              <a:t>Available Surplus : the portion of profits available for distribution after deducting certain allowances like depreciation , taxes, etc.</a:t>
            </a:r>
          </a:p>
          <a:p>
            <a:r>
              <a:rPr lang="en-US" sz="2400" dirty="0"/>
              <a:t>Allocable Surplus : 67% of the available surplus for companies not controlled by the Govt. (60% for the companies controlled by the government).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4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50C86-C5EE-5B7B-443A-FE7FF1064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AMENDMENTS TO THE ACT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78A7-6633-248D-30DB-D21973FAA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dirty="0"/>
              <a:t> 1976 Amendment </a:t>
            </a:r>
            <a:r>
              <a:rPr lang="en-US" dirty="0"/>
              <a:t>:- </a:t>
            </a:r>
            <a:r>
              <a:rPr lang="en-US" sz="2400" dirty="0"/>
              <a:t>minimum and maximum bonus percentages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1985 Amendment </a:t>
            </a:r>
            <a:r>
              <a:rPr lang="en-US" dirty="0"/>
              <a:t>:- </a:t>
            </a:r>
            <a:r>
              <a:rPr lang="en-US" sz="2400" dirty="0"/>
              <a:t>strengthened provisions for penalties and disputes.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2015 Amendment :-</a:t>
            </a:r>
          </a:p>
          <a:p>
            <a:r>
              <a:rPr lang="en-US" dirty="0"/>
              <a:t>  </a:t>
            </a:r>
            <a:r>
              <a:rPr lang="en-US" sz="2400" dirty="0"/>
              <a:t>Wage Ceiling Raised : Eligibility+ wage limit increased from 10,000 to 21,000 per month </a:t>
            </a:r>
          </a:p>
          <a:p>
            <a:r>
              <a:rPr lang="en-US" sz="2400" dirty="0"/>
              <a:t> Bonus Calculation Ceiling :  based on maximum salary of 7,000 per month or the minimum wage ,whichever is higher 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67943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D265F-AD12-96F7-E9A9-7C08FF0E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962" y="174885"/>
            <a:ext cx="10353761" cy="1326321"/>
          </a:xfrm>
        </p:spPr>
        <p:txBody>
          <a:bodyPr/>
          <a:lstStyle/>
          <a:p>
            <a:r>
              <a:rPr lang="en-US" dirty="0"/>
              <a:t>CASE STUDY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BDFB8-6778-ACE8-587A-3D0B8043C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1721310"/>
            <a:ext cx="10353762" cy="4484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Case :  XYZ Ltd.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Scenario</a:t>
            </a:r>
            <a:r>
              <a:rPr lang="en-US" dirty="0"/>
              <a:t> :  XYZ Ltd. employs 60 workers and earns a gross profit of Rs.10,00,000.After deducting depreciation ,taxes and other deductions, the available surplus is Rs.4,00,000. The company has decided to distribute the bonus to all eligible employees equally.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sz="2400" dirty="0"/>
              <a:t>Task : calculate the bonus amount per employee.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755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2486-AB54-89BA-2690-6E88ED461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1" cy="1326321"/>
          </a:xfrm>
        </p:spPr>
        <p:txBody>
          <a:bodyPr/>
          <a:lstStyle/>
          <a:p>
            <a:r>
              <a:rPr lang="en-US" dirty="0"/>
              <a:t>Solve the Case study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2E965-44C0-A140-A9A2-8338C8863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496457"/>
            <a:ext cx="10353762" cy="434970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Solution 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   1. Allocable surplus = 67% of Rs.4,00,000 = Rs. 2,68,000  </a:t>
            </a:r>
          </a:p>
          <a:p>
            <a:pPr marL="0" indent="0">
              <a:buNone/>
            </a:pPr>
            <a:r>
              <a:rPr lang="en-US" dirty="0"/>
              <a:t>   2. Number of eligible employees = 70   </a:t>
            </a:r>
          </a:p>
          <a:p>
            <a:pPr marL="0" indent="0">
              <a:buNone/>
            </a:pPr>
            <a:r>
              <a:rPr lang="en-US" dirty="0"/>
              <a:t>   3. Bonus per employee = Rs. 2,68,000/60 = 4,467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Outcome </a:t>
            </a:r>
            <a:r>
              <a:rPr lang="en-US" dirty="0"/>
              <a:t>:  Each eligible employee receives Rs. 4,467 as a bonus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441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BB0A2-43CA-F423-18C1-6CF848F9D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687" y="0"/>
            <a:ext cx="10353761" cy="1326321"/>
          </a:xfrm>
        </p:spPr>
        <p:txBody>
          <a:bodyPr/>
          <a:lstStyle/>
          <a:p>
            <a:r>
              <a:rPr lang="en-US" dirty="0"/>
              <a:t>CONCLUSION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35582-D03C-E501-A9E7-4B8514857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Payment of Bonus Act ,1965 is a significant of labor laws in India aimed at promoting equitable distribution of profits among employees .</a:t>
            </a:r>
          </a:p>
          <a:p>
            <a:r>
              <a:rPr lang="en-US" dirty="0"/>
              <a:t>It seeks to reward employees for their contribution to an organization’s success while maintaining  a balance between the rights of workers and the financial capacity of employers.</a:t>
            </a:r>
          </a:p>
          <a:p>
            <a:r>
              <a:rPr lang="en-US" dirty="0"/>
              <a:t>It helps to build a industrial harmony and fostering a partnership between employers and employees.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8688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195</TotalTime>
  <Words>579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Rockwell</vt:lpstr>
      <vt:lpstr>Wingdings</vt:lpstr>
      <vt:lpstr>Damask</vt:lpstr>
      <vt:lpstr>Payment of bonus act ,1965</vt:lpstr>
      <vt:lpstr>PAYMENT OF BONUS ACT,1965</vt:lpstr>
      <vt:lpstr>KEY PROVISIONS</vt:lpstr>
      <vt:lpstr>PowerPoint Presentation</vt:lpstr>
      <vt:lpstr>CALCULATION OF BONUS</vt:lpstr>
      <vt:lpstr>AMENDMENTS TO THE ACT </vt:lpstr>
      <vt:lpstr>CASE STUDY</vt:lpstr>
      <vt:lpstr>Solve the Case study </vt:lpstr>
      <vt:lpstr>CONCLUSION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Rajkumar Adhikary</dc:creator>
  <cp:lastModifiedBy>OWNER</cp:lastModifiedBy>
  <cp:revision>4</cp:revision>
  <dcterms:created xsi:type="dcterms:W3CDTF">2024-12-15T13:38:28Z</dcterms:created>
  <dcterms:modified xsi:type="dcterms:W3CDTF">2025-01-20T16:28:12Z</dcterms:modified>
</cp:coreProperties>
</file>